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86" r:id="rId6"/>
    <p:sldId id="264" r:id="rId7"/>
    <p:sldId id="272" r:id="rId8"/>
    <p:sldId id="270" r:id="rId9"/>
    <p:sldId id="271" r:id="rId10"/>
    <p:sldId id="278" r:id="rId11"/>
    <p:sldId id="282" r:id="rId12"/>
    <p:sldId id="265" r:id="rId13"/>
    <p:sldId id="275" r:id="rId14"/>
    <p:sldId id="267" r:id="rId15"/>
    <p:sldId id="268" r:id="rId16"/>
    <p:sldId id="281" r:id="rId17"/>
    <p:sldId id="285" r:id="rId18"/>
    <p:sldId id="269" r:id="rId19"/>
    <p:sldId id="274" r:id="rId20"/>
    <p:sldId id="291" r:id="rId21"/>
    <p:sldId id="276" r:id="rId22"/>
    <p:sldId id="266" r:id="rId23"/>
    <p:sldId id="280" r:id="rId24"/>
    <p:sldId id="283" r:id="rId25"/>
    <p:sldId id="284" r:id="rId26"/>
    <p:sldId id="262" r:id="rId27"/>
    <p:sldId id="288" r:id="rId28"/>
    <p:sldId id="292" r:id="rId29"/>
    <p:sldId id="287" r:id="rId30"/>
    <p:sldId id="260" r:id="rId31"/>
    <p:sldId id="261" r:id="rId32"/>
    <p:sldId id="259" r:id="rId33"/>
    <p:sldId id="263" r:id="rId34"/>
    <p:sldId id="290" r:id="rId35"/>
    <p:sldId id="27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1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0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8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8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1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6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9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7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26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7F12D-2FA0-4F9C-95A9-7AA11828B3BB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AE2A-50DD-4645-9773-77158D71C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9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aspberry-projects.com/pi/programming-in-python/i2c-programming-in-python/using-the-i2c-interface-2" TargetMode="External"/><Relationship Id="rId3" Type="http://schemas.openxmlformats.org/officeDocument/2006/relationships/hyperlink" Target="https://www.raspberrypi.org/documentation/usage/gpio/" TargetMode="External"/><Relationship Id="rId7" Type="http://schemas.openxmlformats.org/officeDocument/2006/relationships/hyperlink" Target="http://www.raspberrypi-spy.co.uk/2014/11/enabling-the-i2c-interface-on-the-raspberry-pi/" TargetMode="External"/><Relationship Id="rId2" Type="http://schemas.openxmlformats.org/officeDocument/2006/relationships/hyperlink" Target="http://makezine.com/projects/tutorial-raspberry-pi-gpio-pins-and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sparkfun.com/tutorials/transistors/applications-i-switches" TargetMode="External"/><Relationship Id="rId5" Type="http://schemas.openxmlformats.org/officeDocument/2006/relationships/hyperlink" Target="http://led.linear1.org/led.wiz" TargetMode="External"/><Relationship Id="rId10" Type="http://schemas.openxmlformats.org/officeDocument/2006/relationships/hyperlink" Target="https://scratch.mit.edu/" TargetMode="External"/><Relationship Id="rId4" Type="http://schemas.openxmlformats.org/officeDocument/2006/relationships/hyperlink" Target="http://www.evilmadscientist.com/2012/resistors-for-leds/" TargetMode="External"/><Relationship Id="rId9" Type="http://schemas.openxmlformats.org/officeDocument/2006/relationships/hyperlink" Target="http://www.adafruit.com/products/232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Python/Raspberry PI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Dominion Over the Physical World</a:t>
            </a:r>
          </a:p>
          <a:p>
            <a:endParaRPr lang="en-US" sz="2400" dirty="0" smtClean="0"/>
          </a:p>
          <a:p>
            <a:r>
              <a:rPr lang="en-US" sz="2400" dirty="0" smtClean="0"/>
              <a:t>Todd Christell</a:t>
            </a:r>
          </a:p>
          <a:p>
            <a:r>
              <a:rPr lang="en-US" sz="2400" dirty="0" smtClean="0"/>
              <a:t>todd@christell.com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88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 smtClean="0"/>
              <a:t>the GPIO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apt-get update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apt-get upgrade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apt-get install python-</a:t>
            </a:r>
            <a:r>
              <a:rPr lang="en-US" dirty="0" err="1" smtClean="0"/>
              <a:t>rpi.gpio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LED Circuit</a:t>
            </a:r>
            <a:endParaRPr lang="en-US" dirty="0"/>
          </a:p>
        </p:txBody>
      </p:sp>
      <p:pic>
        <p:nvPicPr>
          <p:cNvPr id="4" name="Content Placeholder 3" descr="Simple circuit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4011"/>
            <a:ext cx="8534400" cy="4098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7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Raspberry PI Basic LED</a:t>
            </a:r>
            <a:br>
              <a:rPr lang="en-US" dirty="0" smtClean="0"/>
            </a:br>
            <a:r>
              <a:rPr lang="en-US" sz="2800" dirty="0" smtClean="0"/>
              <a:t>“Hello Physical World”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10502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(+)</a:t>
            </a:r>
          </a:p>
          <a:p>
            <a:r>
              <a:rPr lang="en-US" dirty="0" smtClean="0"/>
              <a:t>VCC/VDD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7600" y="55626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Ground (-)</a:t>
            </a:r>
          </a:p>
          <a:p>
            <a:r>
              <a:rPr lang="en-US" dirty="0" smtClean="0"/>
              <a:t>VSS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6553253">
            <a:off x="6266978" y="1572489"/>
            <a:ext cx="688623" cy="186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623581">
            <a:off x="6656075" y="5692716"/>
            <a:ext cx="688623" cy="186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40" y="1600200"/>
            <a:ext cx="5936520" cy="4525963"/>
          </a:xfrm>
        </p:spPr>
      </p:pic>
    </p:spTree>
    <p:extLst>
      <p:ext uri="{BB962C8B-B14F-4D97-AF65-F5344CB8AC3E}">
        <p14:creationId xmlns:p14="http://schemas.microsoft.com/office/powerpoint/2010/main" val="27517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mport </a:t>
            </a:r>
            <a:r>
              <a:rPr lang="en-US" dirty="0" err="1" smtClean="0"/>
              <a:t>RPi.GPIO</a:t>
            </a:r>
            <a:r>
              <a:rPr lang="en-US" dirty="0" smtClean="0"/>
              <a:t> as GPIO</a:t>
            </a:r>
          </a:p>
          <a:p>
            <a:r>
              <a:rPr lang="en-US" dirty="0" err="1" smtClean="0"/>
              <a:t>GPIO.setmode</a:t>
            </a:r>
            <a:r>
              <a:rPr lang="en-US" dirty="0" smtClean="0"/>
              <a:t>(GPIO.BCM)</a:t>
            </a:r>
          </a:p>
          <a:p>
            <a:r>
              <a:rPr lang="en-US" dirty="0" err="1" smtClean="0"/>
              <a:t>GPIO.setwarnings</a:t>
            </a:r>
            <a:r>
              <a:rPr lang="en-US" dirty="0" smtClean="0"/>
              <a:t>(False)</a:t>
            </a:r>
          </a:p>
          <a:p>
            <a:r>
              <a:rPr lang="en-US" dirty="0" err="1" smtClean="0"/>
              <a:t>GPIO.setup</a:t>
            </a:r>
            <a:r>
              <a:rPr lang="en-US" dirty="0" smtClean="0"/>
              <a:t>(pin, GPIO.OUT)</a:t>
            </a:r>
          </a:p>
          <a:p>
            <a:r>
              <a:rPr lang="en-US" dirty="0" err="1" smtClean="0"/>
              <a:t>GPIO.output</a:t>
            </a:r>
            <a:r>
              <a:rPr lang="en-US" dirty="0" smtClean="0"/>
              <a:t>(pin, 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7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&amp; Warnings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pin can supply 16 mA</a:t>
            </a:r>
          </a:p>
          <a:p>
            <a:r>
              <a:rPr lang="en-US" dirty="0" smtClean="0"/>
              <a:t>Total board current draw of 50 mA</a:t>
            </a:r>
          </a:p>
          <a:p>
            <a:r>
              <a:rPr lang="en-US" dirty="0" smtClean="0"/>
              <a:t>But pins will “try” to provide as much current as you request</a:t>
            </a:r>
          </a:p>
          <a:p>
            <a:r>
              <a:rPr lang="en-US" dirty="0" smtClean="0"/>
              <a:t>Ultimately destroying the pin (at least…)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 to Increase Current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32" y="3088337"/>
            <a:ext cx="4194268" cy="354106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4690872" cy="4343400"/>
          </a:xfrm>
        </p:spPr>
      </p:pic>
    </p:spTree>
    <p:extLst>
      <p:ext uri="{BB962C8B-B14F-4D97-AF65-F5344CB8AC3E}">
        <p14:creationId xmlns:p14="http://schemas.microsoft.com/office/powerpoint/2010/main" val="209101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 Switch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40" y="1600200"/>
            <a:ext cx="5936520" cy="4525963"/>
          </a:xfrm>
        </p:spPr>
      </p:pic>
    </p:spTree>
    <p:extLst>
      <p:ext uri="{BB962C8B-B14F-4D97-AF65-F5344CB8AC3E}">
        <p14:creationId xmlns:p14="http://schemas.microsoft.com/office/powerpoint/2010/main" val="57273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“You’re going to need a bigger boat”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9" y="1600200"/>
            <a:ext cx="7640201" cy="4514027"/>
          </a:xfrm>
        </p:spPr>
      </p:pic>
    </p:spTree>
    <p:extLst>
      <p:ext uri="{BB962C8B-B14F-4D97-AF65-F5344CB8AC3E}">
        <p14:creationId xmlns:p14="http://schemas.microsoft.com/office/powerpoint/2010/main" val="107323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Relay for More Current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8466712" cy="4269232"/>
          </a:xfrm>
        </p:spPr>
      </p:pic>
    </p:spTree>
    <p:extLst>
      <p:ext uri="{BB962C8B-B14F-4D97-AF65-F5344CB8AC3E}">
        <p14:creationId xmlns:p14="http://schemas.microsoft.com/office/powerpoint/2010/main" val="356825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Input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53" y="1600200"/>
            <a:ext cx="5819094" cy="4525963"/>
          </a:xfrm>
        </p:spPr>
      </p:pic>
    </p:spTree>
    <p:extLst>
      <p:ext uri="{BB962C8B-B14F-4D97-AF65-F5344CB8AC3E}">
        <p14:creationId xmlns:p14="http://schemas.microsoft.com/office/powerpoint/2010/main" val="29234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2 Specs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447800"/>
            <a:ext cx="7467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Down Resistor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63" y="1600200"/>
            <a:ext cx="5785674" cy="4525963"/>
          </a:xfrm>
        </p:spPr>
      </p:pic>
    </p:spTree>
    <p:extLst>
      <p:ext uri="{BB962C8B-B14F-4D97-AF65-F5344CB8AC3E}">
        <p14:creationId xmlns:p14="http://schemas.microsoft.com/office/powerpoint/2010/main" val="289247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GPIO.setup</a:t>
            </a:r>
            <a:r>
              <a:rPr lang="en-US" dirty="0" smtClean="0"/>
              <a:t>(pin, GPIO.IN, GPIO.PUD_DOWN)</a:t>
            </a:r>
          </a:p>
          <a:p>
            <a:r>
              <a:rPr lang="en-US" dirty="0" smtClean="0"/>
              <a:t>If </a:t>
            </a:r>
            <a:r>
              <a:rPr lang="en-US" dirty="0" err="1" smtClean="0"/>
              <a:t>GPIO.input</a:t>
            </a:r>
            <a:r>
              <a:rPr lang="en-US" dirty="0" smtClean="0"/>
              <a:t>(pin) ==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9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High vs. Low Inputs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40" y="1600200"/>
            <a:ext cx="5936520" cy="4525963"/>
          </a:xfrm>
        </p:spPr>
      </p:pic>
    </p:spTree>
    <p:extLst>
      <p:ext uri="{BB962C8B-B14F-4D97-AF65-F5344CB8AC3E}">
        <p14:creationId xmlns:p14="http://schemas.microsoft.com/office/powerpoint/2010/main" val="27564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GPIO.setup</a:t>
            </a:r>
            <a:r>
              <a:rPr lang="en-US" dirty="0" smtClean="0"/>
              <a:t>(15, GPIO.IN, GPIO.PUD_UP)</a:t>
            </a:r>
          </a:p>
          <a:p>
            <a:r>
              <a:rPr lang="en-US" dirty="0" err="1" smtClean="0"/>
              <a:t>GPIO.setup</a:t>
            </a:r>
            <a:r>
              <a:rPr lang="en-US" dirty="0" smtClean="0"/>
              <a:t>(16, GPIO.IN, GPIO.PUD_DOWN)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Sensors are 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Infrared (PIR) Motion </a:t>
            </a:r>
            <a:r>
              <a:rPr lang="en-US" dirty="0" smtClean="0"/>
              <a:t>Sensor</a:t>
            </a:r>
          </a:p>
          <a:p>
            <a:r>
              <a:rPr lang="en-US" dirty="0" smtClean="0"/>
              <a:t>Outputs +3.3 volts when motion sensed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95600"/>
            <a:ext cx="523398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I2C is a universal communications protocol</a:t>
            </a:r>
          </a:p>
          <a:p>
            <a:r>
              <a:rPr lang="en-US" dirty="0" smtClean="0"/>
              <a:t>Multiple sensors, 120 unique addresses</a:t>
            </a:r>
          </a:p>
          <a:p>
            <a:r>
              <a:rPr lang="en-US" dirty="0" smtClean="0"/>
              <a:t>Simple use of Python libraries</a:t>
            </a:r>
          </a:p>
          <a:p>
            <a:r>
              <a:rPr lang="en-US" dirty="0" smtClean="0"/>
              <a:t>BMP180 Temperature/Humidity/Altitude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81400"/>
            <a:ext cx="3276600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2" y="3781518"/>
            <a:ext cx="3425228" cy="41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Pack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2133600"/>
            <a:ext cx="8991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2400"/>
            <a:ext cx="2362200" cy="22125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8153399" cy="42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Adafruit</a:t>
            </a:r>
            <a:r>
              <a:rPr lang="en-US" dirty="0" smtClean="0"/>
              <a:t> Servo HAT”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1447800"/>
            <a:ext cx="4010548" cy="30099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19400"/>
            <a:ext cx="5178460" cy="39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16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Gmail?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Gmail account</a:t>
            </a:r>
          </a:p>
          <a:p>
            <a:r>
              <a:rPr lang="en-US" dirty="0" smtClean="0"/>
              <a:t>LED lights – “You have mail…”</a:t>
            </a:r>
          </a:p>
          <a:p>
            <a:r>
              <a:rPr lang="en-US" dirty="0" smtClean="0"/>
              <a:t>Monitor push button (or sensor)</a:t>
            </a:r>
          </a:p>
          <a:p>
            <a:r>
              <a:rPr lang="en-US" dirty="0" smtClean="0"/>
              <a:t>Detect and send email or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5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-228600"/>
            <a:ext cx="12192000" cy="7086600"/>
          </a:xfrm>
        </p:spPr>
      </p:pic>
    </p:spTree>
    <p:extLst>
      <p:ext uri="{BB962C8B-B14F-4D97-AF65-F5344CB8AC3E}">
        <p14:creationId xmlns:p14="http://schemas.microsoft.com/office/powerpoint/2010/main" val="20510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Solderless 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342"/>
            <a:ext cx="8229600" cy="31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 Jumpers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56160"/>
            <a:ext cx="8229600" cy="30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 Extension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4539"/>
            <a:ext cx="8229600" cy="35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Demo 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265" y="1600200"/>
            <a:ext cx="798147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“Scratch” Programming Language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35" y="1295400"/>
            <a:ext cx="6103002" cy="5029200"/>
          </a:xfrm>
        </p:spPr>
      </p:pic>
    </p:spTree>
    <p:extLst>
      <p:ext uri="{BB962C8B-B14F-4D97-AF65-F5344CB8AC3E}">
        <p14:creationId xmlns:p14="http://schemas.microsoft.com/office/powerpoint/2010/main" val="802191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 smtClean="0"/>
              <a:t>Make Magazine GPIO Tutorial</a:t>
            </a:r>
          </a:p>
          <a:p>
            <a:pPr lvl="1"/>
            <a:r>
              <a:rPr lang="en-US" sz="1200" u="sng" dirty="0">
                <a:hlinkClick r:id="rId2"/>
              </a:rPr>
              <a:t>http://makezine.com/projects/tutorial-raspberry-pi-gpio-pins-and-python</a:t>
            </a:r>
            <a:r>
              <a:rPr lang="en-US" sz="1200" u="sng" dirty="0" smtClean="0">
                <a:hlinkClick r:id="rId2"/>
              </a:rPr>
              <a:t>/</a:t>
            </a:r>
            <a:endParaRPr lang="en-US" sz="1200" u="sng" dirty="0" smtClean="0"/>
          </a:p>
          <a:p>
            <a:r>
              <a:rPr lang="en-US" sz="1200" dirty="0" smtClean="0"/>
              <a:t>Official GPIO Documentation</a:t>
            </a:r>
          </a:p>
          <a:p>
            <a:pPr lvl="1"/>
            <a:r>
              <a:rPr lang="en-US" sz="1200" u="sng" dirty="0">
                <a:hlinkClick r:id="rId3"/>
              </a:rPr>
              <a:t>https://www.raspberrypi.org/documentation/usage/gpio</a:t>
            </a:r>
            <a:r>
              <a:rPr lang="en-US" sz="1200" u="sng" dirty="0" smtClean="0">
                <a:hlinkClick r:id="rId3"/>
              </a:rPr>
              <a:t>/</a:t>
            </a:r>
            <a:endParaRPr lang="en-US" sz="1200" u="sng" dirty="0" smtClean="0"/>
          </a:p>
          <a:p>
            <a:r>
              <a:rPr lang="en-US" sz="1200" dirty="0" smtClean="0"/>
              <a:t>How to choose resistors for LEDs</a:t>
            </a:r>
          </a:p>
          <a:p>
            <a:pPr lvl="1"/>
            <a:r>
              <a:rPr lang="en-US" sz="1200" u="sng" dirty="0">
                <a:hlinkClick r:id="rId4"/>
              </a:rPr>
              <a:t>http://www.evilmadscientist.com/2012/resistors-for-leds</a:t>
            </a:r>
            <a:r>
              <a:rPr lang="en-US" sz="1200" u="sng" dirty="0" smtClean="0">
                <a:hlinkClick r:id="rId4"/>
              </a:rPr>
              <a:t>/</a:t>
            </a:r>
            <a:endParaRPr lang="en-US" sz="1200" u="sng" dirty="0" smtClean="0"/>
          </a:p>
          <a:p>
            <a:pPr lvl="1"/>
            <a:r>
              <a:rPr lang="en-US" sz="1200" u="sng" dirty="0">
                <a:hlinkClick r:id="rId5"/>
              </a:rPr>
              <a:t>http://</a:t>
            </a:r>
            <a:r>
              <a:rPr lang="en-US" sz="1200" u="sng" dirty="0" smtClean="0">
                <a:hlinkClick r:id="rId5"/>
              </a:rPr>
              <a:t>led.linear1.org/led.wiz</a:t>
            </a:r>
            <a:endParaRPr lang="en-US" sz="1200" u="sng" dirty="0" smtClean="0"/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 tutorial on transistor switches</a:t>
            </a:r>
          </a:p>
          <a:p>
            <a:pPr lvl="1"/>
            <a:r>
              <a:rPr lang="en-US" sz="800" dirty="0" smtClean="0">
                <a:hlinkClick r:id="rId6"/>
              </a:rPr>
              <a:t>https://learn.sparkfun.com/tutorials/transistors/applications-i-switches</a:t>
            </a:r>
            <a:endParaRPr lang="en-US" sz="800" dirty="0" smtClean="0"/>
          </a:p>
          <a:p>
            <a:r>
              <a:rPr lang="en-US" sz="1200" dirty="0" smtClean="0"/>
              <a:t>I2C</a:t>
            </a:r>
          </a:p>
          <a:p>
            <a:pPr lvl="1"/>
            <a:r>
              <a:rPr lang="en-US" sz="800" dirty="0">
                <a:hlinkClick r:id="rId7"/>
              </a:rPr>
              <a:t>http://www.raspberrypi-spy.co.uk/2014/11/enabling-the-i2c-interface-on-the-raspberry-pi</a:t>
            </a:r>
            <a:r>
              <a:rPr lang="en-US" sz="800" dirty="0" smtClean="0">
                <a:hlinkClick r:id="rId7"/>
              </a:rPr>
              <a:t>/</a:t>
            </a:r>
            <a:endParaRPr lang="en-US" sz="800" dirty="0" smtClean="0"/>
          </a:p>
          <a:p>
            <a:pPr lvl="1"/>
            <a:r>
              <a:rPr lang="en-US" sz="800" dirty="0">
                <a:hlinkClick r:id="rId8"/>
              </a:rPr>
              <a:t>http://</a:t>
            </a:r>
            <a:r>
              <a:rPr lang="en-US" sz="800" dirty="0" smtClean="0">
                <a:hlinkClick r:id="rId8"/>
              </a:rPr>
              <a:t>www.raspberry-projects.com/pi/programming-in-python/i2c-programming-in-python/using-the-i2c-interface-2</a:t>
            </a:r>
            <a:endParaRPr lang="en-US" sz="800" dirty="0" smtClean="0"/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 Servo HAT</a:t>
            </a:r>
          </a:p>
          <a:p>
            <a:pPr lvl="1"/>
            <a:r>
              <a:rPr lang="en-US" sz="800" dirty="0">
                <a:hlinkClick r:id="rId9"/>
              </a:rPr>
              <a:t>http://</a:t>
            </a:r>
            <a:r>
              <a:rPr lang="en-US" sz="800" dirty="0" smtClean="0">
                <a:hlinkClick r:id="rId9"/>
              </a:rPr>
              <a:t>www.adafruit.com/products/2327</a:t>
            </a:r>
            <a:endParaRPr lang="en-US" sz="800" dirty="0"/>
          </a:p>
          <a:p>
            <a:r>
              <a:rPr lang="en-US" sz="1200" dirty="0" smtClean="0"/>
              <a:t>Scratch </a:t>
            </a:r>
            <a:r>
              <a:rPr lang="en-US" sz="1200" dirty="0"/>
              <a:t>Programming Language</a:t>
            </a:r>
          </a:p>
          <a:p>
            <a:pPr lvl="1"/>
            <a:r>
              <a:rPr lang="en-US" sz="800" dirty="0">
                <a:hlinkClick r:id="rId10"/>
              </a:rPr>
              <a:t>https://scratch.mit.edu/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80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GPIO Pins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38200"/>
            <a:ext cx="1838386" cy="6018580"/>
          </a:xfrm>
        </p:spPr>
      </p:pic>
    </p:spTree>
    <p:extLst>
      <p:ext uri="{BB962C8B-B14F-4D97-AF65-F5344CB8AC3E}">
        <p14:creationId xmlns:p14="http://schemas.microsoft.com/office/powerpoint/2010/main" val="10029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17" y="1489632"/>
            <a:ext cx="7485583" cy="4758768"/>
          </a:xfrm>
        </p:spPr>
      </p:pic>
    </p:spTree>
    <p:extLst>
      <p:ext uri="{BB962C8B-B14F-4D97-AF65-F5344CB8AC3E}">
        <p14:creationId xmlns:p14="http://schemas.microsoft.com/office/powerpoint/2010/main" val="10004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LED Circuit (schematic)</a:t>
            </a:r>
            <a:endParaRPr lang="en-US" dirty="0"/>
          </a:p>
        </p:txBody>
      </p:sp>
      <p:pic>
        <p:nvPicPr>
          <p:cNvPr id="4" name="Content Placeholder 3" descr="Simple circuit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4011"/>
            <a:ext cx="8534400" cy="4098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8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Current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is measured in milliamps (mA)</a:t>
            </a:r>
          </a:p>
          <a:p>
            <a:r>
              <a:rPr lang="en-US" dirty="0" smtClean="0"/>
              <a:t>LED is a “constant current” device</a:t>
            </a:r>
          </a:p>
          <a:p>
            <a:pPr lvl="1"/>
            <a:r>
              <a:rPr lang="en-US" dirty="0" smtClean="0"/>
              <a:t>It is NOT an incandescent lamp</a:t>
            </a:r>
          </a:p>
          <a:p>
            <a:r>
              <a:rPr lang="en-US" dirty="0" smtClean="0"/>
              <a:t>Dependent on LED color; typically 20 mA</a:t>
            </a:r>
          </a:p>
          <a:p>
            <a:r>
              <a:rPr lang="en-US" dirty="0" smtClean="0"/>
              <a:t>330</a:t>
            </a:r>
            <a:r>
              <a:rPr lang="el-GR" dirty="0" smtClean="0"/>
              <a:t>Ω</a:t>
            </a:r>
            <a:r>
              <a:rPr lang="en-US" dirty="0" smtClean="0"/>
              <a:t> resistor will limit to ~10 mA</a:t>
            </a:r>
          </a:p>
          <a:p>
            <a:pPr lvl="1"/>
            <a:r>
              <a:rPr lang="en-US" dirty="0" smtClean="0"/>
              <a:t>Dimmer but safer…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Designated as R1, R2 etc. on diagrams</a:t>
            </a:r>
          </a:p>
          <a:p>
            <a:r>
              <a:rPr lang="en-US" dirty="0" smtClean="0"/>
              <a:t>Measured in Ohms, K Ohms, M Ohms</a:t>
            </a:r>
          </a:p>
          <a:p>
            <a:r>
              <a:rPr lang="en-US" dirty="0" smtClean="0"/>
              <a:t>Need only 220</a:t>
            </a:r>
            <a:r>
              <a:rPr lang="el-GR" dirty="0" smtClean="0"/>
              <a:t> Ω</a:t>
            </a:r>
            <a:r>
              <a:rPr lang="en-US" dirty="0" smtClean="0"/>
              <a:t> or 330</a:t>
            </a:r>
            <a:r>
              <a:rPr lang="el-GR" dirty="0" smtClean="0"/>
              <a:t>Ω</a:t>
            </a:r>
            <a:r>
              <a:rPr lang="en-US" dirty="0" smtClean="0"/>
              <a:t>, 1K</a:t>
            </a:r>
            <a:r>
              <a:rPr lang="el-GR" dirty="0" smtClean="0"/>
              <a:t>Ω</a:t>
            </a:r>
            <a:r>
              <a:rPr lang="en-US" dirty="0" smtClean="0"/>
              <a:t> and 10K</a:t>
            </a:r>
            <a:r>
              <a:rPr lang="el-GR" dirty="0" smtClean="0"/>
              <a:t> Ω</a:t>
            </a:r>
            <a:endParaRPr lang="en-US" dirty="0" smtClean="0"/>
          </a:p>
          <a:p>
            <a:r>
              <a:rPr lang="en-US" dirty="0" smtClean="0"/>
              <a:t>Value is color coded</a:t>
            </a:r>
          </a:p>
          <a:p>
            <a:pPr lvl="1"/>
            <a:r>
              <a:rPr lang="en-US" dirty="0" smtClean="0"/>
              <a:t>Chart or online calculator</a:t>
            </a:r>
          </a:p>
          <a:p>
            <a:r>
              <a:rPr lang="en-US" dirty="0" smtClean="0"/>
              <a:t>An </a:t>
            </a:r>
            <a:r>
              <a:rPr lang="en-US" dirty="0" smtClean="0"/>
              <a:t>Amazon/</a:t>
            </a:r>
            <a:r>
              <a:rPr lang="en-US" dirty="0" smtClean="0"/>
              <a:t>eB</a:t>
            </a:r>
            <a:r>
              <a:rPr lang="en-US" dirty="0" smtClean="0"/>
              <a:t>ay/China </a:t>
            </a:r>
            <a:r>
              <a:rPr lang="en-US" dirty="0" smtClean="0"/>
              <a:t>purchase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2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 Color Code</a:t>
            </a:r>
            <a:endParaRPr lang="en-US" dirty="0"/>
          </a:p>
        </p:txBody>
      </p:sp>
      <p:pic>
        <p:nvPicPr>
          <p:cNvPr id="4" name="Content Placeholder 3" descr="http://www.parts-express.com/themes/Default/Images/Company_Pages/Resources/resistor-color-code-4_band.gif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7010400" cy="5105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4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4440</TotalTime>
  <Words>397</Words>
  <Application>Microsoft Office PowerPoint</Application>
  <PresentationFormat>On-screen Show (4:3)</PresentationFormat>
  <Paragraphs>96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Python/Raspberry PI 2</vt:lpstr>
      <vt:lpstr>Raspberry PI 2 Specs</vt:lpstr>
      <vt:lpstr>PowerPoint Presentation</vt:lpstr>
      <vt:lpstr>GPIO Pins</vt:lpstr>
      <vt:lpstr>LED</vt:lpstr>
      <vt:lpstr>Basic LED Circuit (schematic)</vt:lpstr>
      <vt:lpstr>Electric Current</vt:lpstr>
      <vt:lpstr>Resistors</vt:lpstr>
      <vt:lpstr>Resistor Color Code</vt:lpstr>
      <vt:lpstr>Get the GPIO Library</vt:lpstr>
      <vt:lpstr>Basic LED Circuit</vt:lpstr>
      <vt:lpstr>Raspberry PI Basic LED “Hello Physical World”</vt:lpstr>
      <vt:lpstr>GPIO CODE</vt:lpstr>
      <vt:lpstr>Limitations &amp; Warnings</vt:lpstr>
      <vt:lpstr>Transistor to Increase Current</vt:lpstr>
      <vt:lpstr>Transistor Switch</vt:lpstr>
      <vt:lpstr>“You’re going to need a bigger boat”</vt:lpstr>
      <vt:lpstr>Relay for More Current</vt:lpstr>
      <vt:lpstr>Basic Input</vt:lpstr>
      <vt:lpstr>Pull Down Resistor</vt:lpstr>
      <vt:lpstr>CODE</vt:lpstr>
      <vt:lpstr>High vs. Low Inputs</vt:lpstr>
      <vt:lpstr>CODE</vt:lpstr>
      <vt:lpstr>Many Sensors are Switches</vt:lpstr>
      <vt:lpstr>I2C Sensors</vt:lpstr>
      <vt:lpstr>Sensor Pack</vt:lpstr>
      <vt:lpstr>Servos</vt:lpstr>
      <vt:lpstr>“Adafruit Servo HAT”</vt:lpstr>
      <vt:lpstr>Gmail?</vt:lpstr>
      <vt:lpstr>Solderless Breadboard</vt:lpstr>
      <vt:lpstr>Breadboard Jumpers</vt:lpstr>
      <vt:lpstr>GPIO Extension</vt:lpstr>
      <vt:lpstr>Hardware Demo Board</vt:lpstr>
      <vt:lpstr>“Scratch” Programming Language</vt:lpstr>
      <vt:lpstr>Links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Python/Raspberry PI 2</dc:title>
  <dc:creator>Todd Christell</dc:creator>
  <cp:lastModifiedBy>Todd Christell</cp:lastModifiedBy>
  <cp:revision>49</cp:revision>
  <dcterms:created xsi:type="dcterms:W3CDTF">2015-09-14T18:19:38Z</dcterms:created>
  <dcterms:modified xsi:type="dcterms:W3CDTF">2015-10-20T15:40:38Z</dcterms:modified>
</cp:coreProperties>
</file>